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24"/>
  </p:notesMasterIdLst>
  <p:handoutMasterIdLst>
    <p:handoutMasterId r:id="rId25"/>
  </p:handoutMasterIdLst>
  <p:sldIdLst>
    <p:sldId id="263" r:id="rId5"/>
    <p:sldId id="280" r:id="rId6"/>
    <p:sldId id="288" r:id="rId7"/>
    <p:sldId id="270" r:id="rId8"/>
    <p:sldId id="283" r:id="rId9"/>
    <p:sldId id="271" r:id="rId10"/>
    <p:sldId id="281" r:id="rId11"/>
    <p:sldId id="282" r:id="rId12"/>
    <p:sldId id="284" r:id="rId13"/>
    <p:sldId id="285" r:id="rId14"/>
    <p:sldId id="274" r:id="rId15"/>
    <p:sldId id="275" r:id="rId16"/>
    <p:sldId id="286" r:id="rId17"/>
    <p:sldId id="277" r:id="rId18"/>
    <p:sldId id="287" r:id="rId19"/>
    <p:sldId id="276" r:id="rId20"/>
    <p:sldId id="278" r:id="rId21"/>
    <p:sldId id="279" r:id="rId22"/>
    <p:sldId id="261" r:id="rId23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>
          <p15:clr>
            <a:srgbClr val="A4A3A4"/>
          </p15:clr>
        </p15:guide>
        <p15:guide id="2" pos="5647">
          <p15:clr>
            <a:srgbClr val="A4A3A4"/>
          </p15:clr>
        </p15:guide>
        <p15:guide id="3" orient="horz" pos="391">
          <p15:clr>
            <a:srgbClr val="A4A3A4"/>
          </p15:clr>
        </p15:guide>
        <p15:guide id="4" orient="horz" pos="73">
          <p15:clr>
            <a:srgbClr val="A4A3A4"/>
          </p15:clr>
        </p15:guide>
        <p15:guide id="5" pos="43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582" y="42"/>
      </p:cViewPr>
      <p:guideLst>
        <p:guide orient="horz" pos="1117"/>
        <p:guide pos="5647"/>
        <p:guide orient="horz" pos="391"/>
        <p:guide orient="horz" pos="73"/>
        <p:guide pos="43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8EA1D-728A-4E5F-9A4B-D1A7FD31BCE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8912-DC56-4920-85F1-EA9817C1761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0248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D683E-64F8-4A63-A622-1EF3A03FC9D4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1E8407-7F6A-424F-925B-D7A3621BD73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94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E8407-7F6A-424F-925B-D7A3621BD73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419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E8407-7F6A-424F-925B-D7A3621BD73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12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e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2000" y="116632"/>
            <a:ext cx="61202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title, Arial 32pt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91680" y="5249416"/>
            <a:ext cx="7192888" cy="915888"/>
          </a:xfrm>
        </p:spPr>
        <p:txBody>
          <a:bodyPr>
            <a:normAutofit/>
          </a:bodyPr>
          <a:lstStyle>
            <a:lvl1pPr marL="0" indent="0" algn="r"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Presenter’s Full Name and title, Arial 24pt</a:t>
            </a:r>
          </a:p>
          <a:p>
            <a:r>
              <a:rPr lang="en-US" dirty="0" smtClean="0"/>
              <a:t>Date, Arial 20pt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369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y Content with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title, Arial 32pt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Body copy, Arial 20pt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1055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y Content with band and Impact images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title, Arial 32pt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Body copy, Arial 20pt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6584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y Content with band and Learning images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title, Arial 32pt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Body copy, Arial 20pt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391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y Content with band and Research images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title, Arial 32pt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Body copy, Arial 20pt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1012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rey Content without band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title, Arial 32pt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1844823"/>
            <a:ext cx="8604000" cy="44644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Body copy, Arial 20pt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57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Grey Two Content without band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title, Arial 32pt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44824"/>
            <a:ext cx="4038600" cy="428133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44824"/>
            <a:ext cx="4038600" cy="428133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12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97" b="89600"/>
          <a:stretch/>
        </p:blipFill>
        <p:spPr>
          <a:xfrm>
            <a:off x="6877050" y="0"/>
            <a:ext cx="2268000" cy="713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95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Final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2000" y="116632"/>
            <a:ext cx="6120000" cy="1470025"/>
          </a:xfr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Final slide title, Arial 32pt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1844823"/>
            <a:ext cx="8604000" cy="316835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Body copy, Arial 20pt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14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001" y="115200"/>
            <a:ext cx="6120200" cy="146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Slide title, Arial 32pt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844823"/>
            <a:ext cx="8604613" cy="3168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Body copy, Arial 20pt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78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666666"/>
        </a:buClr>
        <a:buFont typeface="Arial" panose="020B0604020202020204" pitchFamily="34" charset="0"/>
        <a:buChar char="•"/>
        <a:defRPr sz="2000" kern="1200">
          <a:solidFill>
            <a:srgbClr val="6666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666666"/>
        </a:buClr>
        <a:buFont typeface="Arial" panose="020B0604020202020204" pitchFamily="34" charset="0"/>
        <a:buChar char="–"/>
        <a:defRPr sz="2000" kern="1200">
          <a:solidFill>
            <a:srgbClr val="6666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666666"/>
        </a:buClr>
        <a:buFont typeface="Arial" panose="020B0604020202020204" pitchFamily="34" charset="0"/>
        <a:buChar char="•"/>
        <a:defRPr sz="2000" kern="1200">
          <a:solidFill>
            <a:srgbClr val="6666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666666"/>
        </a:buClr>
        <a:buFont typeface="Arial" panose="020B0604020202020204" pitchFamily="34" charset="0"/>
        <a:buChar char="–"/>
        <a:defRPr sz="2000" kern="1200">
          <a:solidFill>
            <a:srgbClr val="6666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666666"/>
        </a:buClr>
        <a:buFont typeface="Arial" panose="020B0604020202020204" pitchFamily="34" charset="0"/>
        <a:buChar char="»"/>
        <a:defRPr sz="2000" kern="1200">
          <a:solidFill>
            <a:srgbClr val="6666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816"/>
            <a:ext cx="9144002" cy="669201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Sensor-rich control</a:t>
            </a:r>
            <a:br>
              <a:rPr lang="en-US" dirty="0" smtClean="0"/>
            </a:br>
            <a:r>
              <a:rPr lang="en-US" dirty="0" smtClean="0"/>
              <a:t>ASTER</a:t>
            </a:r>
            <a:endParaRPr lang="en-GB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868144" y="5805264"/>
            <a:ext cx="3960440" cy="1440160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1680" y="5942112"/>
            <a:ext cx="7192888" cy="915888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Anatole </a:t>
            </a:r>
            <a:r>
              <a:rPr lang="en-US" sz="2400" dirty="0" err="1" smtClean="0"/>
              <a:t>Verhaegen</a:t>
            </a:r>
            <a:endParaRPr lang="en-US" sz="2400" dirty="0"/>
          </a:p>
          <a:p>
            <a:r>
              <a:rPr lang="en-US" dirty="0" smtClean="0"/>
              <a:t>24</a:t>
            </a:r>
            <a:r>
              <a:rPr lang="en-US" dirty="0" smtClean="0"/>
              <a:t>/04/2015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92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Design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6146320"/>
                  </p:ext>
                </p:extLst>
              </p:nvPr>
            </p:nvGraphicFramePr>
            <p:xfrm>
              <a:off x="1043608" y="3429000"/>
              <a:ext cx="7151034" cy="1112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46377"/>
                    <a:gridCol w="864096"/>
                    <a:gridCol w="1561935"/>
                    <a:gridCol w="1800200"/>
                    <a:gridCol w="1678426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Controller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Model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 smtClean="0"/>
                            <a:t>Measures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Control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Design </a:t>
                          </a:r>
                          <a:r>
                            <a:rPr lang="fr-FR" dirty="0" err="1" smtClean="0"/>
                            <a:t>method</a:t>
                          </a:r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C1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M1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i="1" dirty="0" smtClean="0"/>
                            <a:t>α</a:t>
                          </a:r>
                          <a:r>
                            <a:rPr lang="fr-FR" i="1" baseline="-25000" dirty="0" smtClean="0"/>
                            <a:t>1 ,</a:t>
                          </a:r>
                          <a:r>
                            <a:rPr lang="fr-FR" i="1" dirty="0" smtClean="0"/>
                            <a:t>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fr-FR" i="1" baseline="-2500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oMath>
                          </a14:m>
                          <a:endParaRPr lang="en-GB" i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mtClean="0"/>
                            <a:t>Thrust</a:t>
                          </a:r>
                          <a:r>
                            <a:rPr lang="fr-FR" baseline="0" smtClean="0"/>
                            <a:t> vectoring</a:t>
                          </a:r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MIMO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p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C2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M2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i="1" dirty="0" smtClean="0"/>
                            <a:t>α</a:t>
                          </a:r>
                          <a:r>
                            <a:rPr lang="fr-FR" i="1" baseline="-25000" dirty="0" smtClean="0"/>
                            <a:t>1 ,</a:t>
                          </a:r>
                          <a:r>
                            <a:rPr lang="fr-FR" i="1" dirty="0" smtClean="0"/>
                            <a:t>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fr-FR" i="1" baseline="-2500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oMath>
                          </a14:m>
                          <a:r>
                            <a:rPr lang="fr-FR" i="1" dirty="0" smtClean="0"/>
                            <a:t>, α</a:t>
                          </a:r>
                          <a:r>
                            <a:rPr lang="fr-FR" i="1" baseline="-25000" dirty="0" smtClean="0"/>
                            <a:t>2 </a:t>
                          </a:r>
                          <a:r>
                            <a:rPr lang="fr-FR" i="1" dirty="0" smtClean="0"/>
                            <a:t>,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fr-FR" b="0" i="1" baseline="-2500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acc>
                            </m:oMath>
                          </a14:m>
                          <a:endParaRPr lang="en-GB" i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 smtClean="0"/>
                            <a:t>Thrust</a:t>
                          </a:r>
                          <a:r>
                            <a:rPr lang="fr-FR" dirty="0" smtClean="0"/>
                            <a:t> </a:t>
                          </a:r>
                          <a:r>
                            <a:rPr lang="fr-FR" dirty="0" err="1" smtClean="0"/>
                            <a:t>vectoring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MIMO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p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6146320"/>
                  </p:ext>
                </p:extLst>
              </p:nvPr>
            </p:nvGraphicFramePr>
            <p:xfrm>
              <a:off x="1043608" y="3429000"/>
              <a:ext cx="7151034" cy="1112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46377"/>
                    <a:gridCol w="864096"/>
                    <a:gridCol w="1561935"/>
                    <a:gridCol w="1800200"/>
                    <a:gridCol w="1678426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Controller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Model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 smtClean="0"/>
                            <a:t>Measures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Control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Design </a:t>
                          </a:r>
                          <a:r>
                            <a:rPr lang="fr-FR" dirty="0" err="1" smtClean="0"/>
                            <a:t>method</a:t>
                          </a:r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C1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M1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019" t="-108197" r="-223735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mtClean="0"/>
                            <a:t>Thrust</a:t>
                          </a:r>
                          <a:r>
                            <a:rPr lang="fr-FR" baseline="0" smtClean="0"/>
                            <a:t> vectoring</a:t>
                          </a:r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5725" t="-108197" r="-1449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C2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M2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019" t="-208197" r="-223735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 smtClean="0"/>
                            <a:t>Thrust</a:t>
                          </a:r>
                          <a:r>
                            <a:rPr lang="fr-FR" dirty="0" smtClean="0"/>
                            <a:t> </a:t>
                          </a:r>
                          <a:r>
                            <a:rPr lang="fr-FR" dirty="0" err="1" smtClean="0"/>
                            <a:t>vectoring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5725" t="-208197" r="-1449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7548896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of C1 and C2</a:t>
            </a:r>
            <a:br>
              <a:rPr lang="en-US" dirty="0" smtClean="0"/>
            </a:br>
            <a:r>
              <a:rPr lang="en-US" dirty="0" smtClean="0"/>
              <a:t>Using model M2</a:t>
            </a:r>
            <a:endParaRPr lang="en-US" dirty="0"/>
          </a:p>
        </p:txBody>
      </p:sp>
      <p:pic>
        <p:nvPicPr>
          <p:cNvPr id="4" name="s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3969" y="1916832"/>
            <a:ext cx="2088232" cy="481685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63508" y="274459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Controller C1</a:t>
            </a:r>
            <a:endParaRPr lang="en-GB" dirty="0"/>
          </a:p>
        </p:txBody>
      </p:sp>
      <p:sp>
        <p:nvSpPr>
          <p:cNvPr id="6" name="ZoneTexte 5"/>
          <p:cNvSpPr txBox="1"/>
          <p:nvPr/>
        </p:nvSpPr>
        <p:spPr>
          <a:xfrm>
            <a:off x="763508" y="501317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Controller C2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67310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C2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1403648" y="2924944"/>
            <a:ext cx="66247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Structural </a:t>
            </a:r>
            <a:r>
              <a:rPr lang="fr-FR" sz="2400" dirty="0" err="1" smtClean="0"/>
              <a:t>stability</a:t>
            </a:r>
            <a:r>
              <a:rPr lang="fr-FR" sz="2400" dirty="0" smtClean="0"/>
              <a:t> </a:t>
            </a:r>
            <a:r>
              <a:rPr lang="fr-FR" sz="2400" dirty="0" err="1" smtClean="0"/>
              <a:t>margin</a:t>
            </a:r>
            <a:r>
              <a:rPr lang="fr-FR" sz="2400" dirty="0" smtClean="0"/>
              <a:t> </a:t>
            </a:r>
            <a:r>
              <a:rPr lang="fr-FR" sz="2400" dirty="0" err="1" smtClean="0"/>
              <a:t>enhancement</a:t>
            </a:r>
            <a:endParaRPr lang="fr-FR" sz="2400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Reduction</a:t>
            </a:r>
            <a:r>
              <a:rPr lang="fr-FR" dirty="0" smtClean="0"/>
              <a:t> of </a:t>
            </a:r>
            <a:r>
              <a:rPr lang="fr-FR" dirty="0" err="1" smtClean="0"/>
              <a:t>stiffness</a:t>
            </a:r>
            <a:r>
              <a:rPr lang="fr-FR" dirty="0" smtClean="0"/>
              <a:t> / </a:t>
            </a:r>
            <a:r>
              <a:rPr lang="fr-FR" dirty="0" err="1" smtClean="0"/>
              <a:t>weight</a:t>
            </a:r>
            <a:r>
              <a:rPr lang="fr-FR" dirty="0" smtClean="0"/>
              <a:t> possible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Enhancement</a:t>
            </a:r>
            <a:r>
              <a:rPr lang="fr-FR" dirty="0" smtClean="0"/>
              <a:t> of range</a:t>
            </a:r>
          </a:p>
          <a:p>
            <a:pPr lvl="1"/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Vibration </a:t>
            </a:r>
            <a:r>
              <a:rPr lang="fr-FR" sz="2400" dirty="0" err="1" smtClean="0"/>
              <a:t>reduction</a:t>
            </a:r>
            <a:endParaRPr lang="fr-FR" sz="2400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Reduction</a:t>
            </a:r>
            <a:r>
              <a:rPr lang="fr-FR" dirty="0" smtClean="0"/>
              <a:t> of noise on </a:t>
            </a:r>
            <a:r>
              <a:rPr lang="fr-FR" dirty="0" err="1" smtClean="0"/>
              <a:t>seeker</a:t>
            </a:r>
            <a:r>
              <a:rPr lang="fr-FR" dirty="0" smtClean="0"/>
              <a:t> </a:t>
            </a:r>
            <a:r>
              <a:rPr lang="fr-FR" dirty="0" err="1" smtClean="0"/>
              <a:t>sensors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2005097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Weight Reduction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691680" y="5249416"/>
            <a:ext cx="7192888" cy="915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•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–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•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–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»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31024" y="6237312"/>
            <a:ext cx="2447784" cy="4766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19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/>
        </p:nvGrpSpPr>
        <p:grpSpPr>
          <a:xfrm>
            <a:off x="3524757" y="3998133"/>
            <a:ext cx="833046" cy="146875"/>
            <a:chOff x="623349" y="2227690"/>
            <a:chExt cx="2063500" cy="363818"/>
          </a:xfrm>
        </p:grpSpPr>
        <p:sp>
          <p:nvSpPr>
            <p:cNvPr id="3" name="Ellipse 2"/>
            <p:cNvSpPr/>
            <p:nvPr/>
          </p:nvSpPr>
          <p:spPr>
            <a:xfrm>
              <a:off x="1386164" y="2227690"/>
              <a:ext cx="383114" cy="3638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Connecteur droit 6"/>
            <p:cNvCxnSpPr>
              <a:stCxn id="3" idx="6"/>
            </p:cNvCxnSpPr>
            <p:nvPr/>
          </p:nvCxnSpPr>
          <p:spPr>
            <a:xfrm>
              <a:off x="1769279" y="2409600"/>
              <a:ext cx="917570" cy="71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623349" y="2416790"/>
              <a:ext cx="76281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Imag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26583" y="2129350"/>
            <a:ext cx="856347" cy="392572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61806" y="3056496"/>
            <a:ext cx="850087" cy="2059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000" y="115200"/>
            <a:ext cx="6617299" cy="1468800"/>
          </a:xfrm>
        </p:spPr>
        <p:txBody>
          <a:bodyPr>
            <a:normAutofit/>
          </a:bodyPr>
          <a:lstStyle/>
          <a:p>
            <a:r>
              <a:rPr lang="en-US" dirty="0" smtClean="0"/>
              <a:t>Link Lightening – Model M3</a:t>
            </a:r>
            <a:endParaRPr lang="en-US" dirty="0"/>
          </a:p>
        </p:txBody>
      </p:sp>
      <p:sp>
        <p:nvSpPr>
          <p:cNvPr id="12" name="Accolade ouvrante 11"/>
          <p:cNvSpPr/>
          <p:nvPr/>
        </p:nvSpPr>
        <p:spPr>
          <a:xfrm rot="16200000">
            <a:off x="2622058" y="4038643"/>
            <a:ext cx="415417" cy="20637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ccolade ouvrante 12"/>
          <p:cNvSpPr/>
          <p:nvPr/>
        </p:nvSpPr>
        <p:spPr>
          <a:xfrm rot="16200000">
            <a:off x="5618896" y="3109753"/>
            <a:ext cx="415417" cy="392156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ZoneTexte 13"/>
          <p:cNvSpPr txBox="1"/>
          <p:nvPr/>
        </p:nvSpPr>
        <p:spPr>
          <a:xfrm>
            <a:off x="2044764" y="5373216"/>
            <a:ext cx="157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Booster</a:t>
            </a:r>
            <a:endParaRPr lang="en-GB" sz="2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5076056" y="5373216"/>
            <a:ext cx="157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Dart</a:t>
            </a:r>
            <a:endParaRPr lang="en-GB" sz="2800" dirty="0"/>
          </a:p>
        </p:txBody>
      </p:sp>
      <p:sp>
        <p:nvSpPr>
          <p:cNvPr id="16" name="Rectangle 15"/>
          <p:cNvSpPr/>
          <p:nvPr/>
        </p:nvSpPr>
        <p:spPr>
          <a:xfrm>
            <a:off x="2984247" y="3980565"/>
            <a:ext cx="251787" cy="17949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ZoneTexte 22"/>
          <p:cNvSpPr txBox="1"/>
          <p:nvPr/>
        </p:nvSpPr>
        <p:spPr>
          <a:xfrm>
            <a:off x="4203826" y="2632233"/>
            <a:ext cx="111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Pivot </a:t>
            </a:r>
            <a:r>
              <a:rPr lang="fr-FR" b="1" dirty="0" err="1" smtClean="0"/>
              <a:t>link</a:t>
            </a:r>
            <a:endParaRPr lang="en-GB" b="1" dirty="0"/>
          </a:p>
        </p:txBody>
      </p:sp>
      <p:cxnSp>
        <p:nvCxnSpPr>
          <p:cNvPr id="24" name="Connecteur droit avec flèche 23"/>
          <p:cNvCxnSpPr/>
          <p:nvPr/>
        </p:nvCxnSpPr>
        <p:spPr>
          <a:xfrm flipH="1">
            <a:off x="3982819" y="3018614"/>
            <a:ext cx="459340" cy="844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768398" y="2869832"/>
            <a:ext cx="0" cy="11834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2112214" y="2748515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Optional centered actuator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8654053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Design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1489873"/>
                  </p:ext>
                </p:extLst>
              </p:nvPr>
            </p:nvGraphicFramePr>
            <p:xfrm>
              <a:off x="755576" y="3429000"/>
              <a:ext cx="7560840" cy="13817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52128"/>
                    <a:gridCol w="864096"/>
                    <a:gridCol w="1656184"/>
                    <a:gridCol w="2160240"/>
                    <a:gridCol w="172819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Controller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Model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 smtClean="0"/>
                            <a:t>Measures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Control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Design </a:t>
                          </a:r>
                          <a:r>
                            <a:rPr lang="fr-FR" dirty="0" err="1" smtClean="0"/>
                            <a:t>method</a:t>
                          </a:r>
                          <a:endParaRPr lang="en-GB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C3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M3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i="1" dirty="0" smtClean="0"/>
                            <a:t>α</a:t>
                          </a:r>
                          <a:r>
                            <a:rPr lang="fr-FR" i="1" baseline="-25000" dirty="0" smtClean="0"/>
                            <a:t>1 ,</a:t>
                          </a:r>
                          <a:r>
                            <a:rPr lang="fr-FR" i="1" dirty="0" smtClean="0"/>
                            <a:t>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fr-FR" i="1" baseline="-2500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oMath>
                          </a14:m>
                          <a:r>
                            <a:rPr lang="fr-FR" i="1" dirty="0" smtClean="0"/>
                            <a:t>, α</a:t>
                          </a:r>
                          <a:r>
                            <a:rPr lang="fr-FR" i="1" baseline="-25000" dirty="0" smtClean="0"/>
                            <a:t>2 </a:t>
                          </a:r>
                          <a:r>
                            <a:rPr lang="fr-FR" i="1" dirty="0" smtClean="0"/>
                            <a:t>,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fr-FR" b="0" i="1" baseline="-2500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acc>
                            </m:oMath>
                          </a14:m>
                          <a:endParaRPr lang="en-GB" i="1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mtClean="0"/>
                            <a:t>Thrust</a:t>
                          </a:r>
                          <a:r>
                            <a:rPr lang="fr-FR" baseline="0" smtClean="0"/>
                            <a:t> vectoring</a:t>
                          </a:r>
                          <a:endParaRPr lang="en-GB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MIMO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p>
                            </m:oMath>
                          </a14:m>
                          <a:endParaRPr lang="en-GB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C4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M3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i="1" dirty="0" smtClean="0"/>
                            <a:t>α</a:t>
                          </a:r>
                          <a:r>
                            <a:rPr lang="fr-FR" i="1" baseline="-25000" dirty="0" smtClean="0"/>
                            <a:t>1 ,</a:t>
                          </a:r>
                          <a:r>
                            <a:rPr lang="fr-FR" i="1" dirty="0" smtClean="0"/>
                            <a:t>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fr-FR" i="1" baseline="-2500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oMath>
                          </a14:m>
                          <a:r>
                            <a:rPr lang="fr-FR" i="1" dirty="0" smtClean="0"/>
                            <a:t>, α</a:t>
                          </a:r>
                          <a:r>
                            <a:rPr lang="fr-FR" i="1" baseline="-25000" dirty="0" smtClean="0"/>
                            <a:t>2 </a:t>
                          </a:r>
                          <a:r>
                            <a:rPr lang="fr-FR" i="1" dirty="0" smtClean="0"/>
                            <a:t>,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fr-FR" b="0" i="1" baseline="-2500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acc>
                            </m:oMath>
                          </a14:m>
                          <a:endParaRPr lang="en-GB" i="1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 smtClean="0"/>
                            <a:t>Thrust</a:t>
                          </a:r>
                          <a:r>
                            <a:rPr lang="fr-FR" dirty="0" smtClean="0"/>
                            <a:t> </a:t>
                          </a:r>
                          <a:r>
                            <a:rPr lang="fr-FR" dirty="0" err="1" smtClean="0"/>
                            <a:t>vectoring</a:t>
                          </a:r>
                          <a:endParaRPr lang="fr-FR" dirty="0" smtClean="0"/>
                        </a:p>
                        <a:p>
                          <a:pPr algn="ctr"/>
                          <a:r>
                            <a:rPr lang="fr-FR" dirty="0" smtClean="0"/>
                            <a:t>+ </a:t>
                          </a:r>
                          <a:r>
                            <a:rPr lang="fr-FR" dirty="0" err="1" smtClean="0"/>
                            <a:t>centered</a:t>
                          </a:r>
                          <a:r>
                            <a:rPr lang="fr-FR" dirty="0" smtClean="0"/>
                            <a:t> </a:t>
                          </a:r>
                          <a:r>
                            <a:rPr lang="fr-FR" dirty="0" err="1" smtClean="0"/>
                            <a:t>actuator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MIMO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p>
                            </m:oMath>
                          </a14:m>
                          <a:endParaRPr lang="en-GB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1489873"/>
                  </p:ext>
                </p:extLst>
              </p:nvPr>
            </p:nvGraphicFramePr>
            <p:xfrm>
              <a:off x="755576" y="3429000"/>
              <a:ext cx="7560840" cy="13817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52128"/>
                    <a:gridCol w="864096"/>
                    <a:gridCol w="1656184"/>
                    <a:gridCol w="2160240"/>
                    <a:gridCol w="172819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Controller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Model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 smtClean="0"/>
                            <a:t>Measures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Control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Design </a:t>
                          </a:r>
                          <a:r>
                            <a:rPr lang="fr-FR" dirty="0" err="1" smtClean="0"/>
                            <a:t>method</a:t>
                          </a:r>
                          <a:endParaRPr lang="en-GB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C3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M3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22059" t="-108197" r="-236397" b="-1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mtClean="0"/>
                            <a:t>Thrust</a:t>
                          </a:r>
                          <a:r>
                            <a:rPr lang="fr-FR" baseline="0" smtClean="0"/>
                            <a:t> vectoring</a:t>
                          </a:r>
                          <a:endParaRPr lang="en-GB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37676" t="-108197" r="-1408" b="-198361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C4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M3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22059" t="-119811" r="-236397" b="-1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 smtClean="0"/>
                            <a:t>Thrust</a:t>
                          </a:r>
                          <a:r>
                            <a:rPr lang="fr-FR" dirty="0" smtClean="0"/>
                            <a:t> </a:t>
                          </a:r>
                          <a:r>
                            <a:rPr lang="fr-FR" dirty="0" err="1" smtClean="0"/>
                            <a:t>vectoring</a:t>
                          </a:r>
                          <a:endParaRPr lang="fr-FR" dirty="0" smtClean="0"/>
                        </a:p>
                        <a:p>
                          <a:pPr algn="ctr"/>
                          <a:r>
                            <a:rPr lang="fr-FR" dirty="0" smtClean="0"/>
                            <a:t>+ </a:t>
                          </a:r>
                          <a:r>
                            <a:rPr lang="fr-FR" dirty="0" err="1" smtClean="0"/>
                            <a:t>centered</a:t>
                          </a:r>
                          <a:r>
                            <a:rPr lang="fr-FR" dirty="0" smtClean="0"/>
                            <a:t> </a:t>
                          </a:r>
                          <a:r>
                            <a:rPr lang="fr-FR" dirty="0" err="1" smtClean="0"/>
                            <a:t>actuator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37676" t="-119811" r="-1408" b="-1415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6037492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of C3 &amp; C4</a:t>
            </a:r>
            <a:br>
              <a:rPr lang="en-US" dirty="0" smtClean="0"/>
            </a:br>
            <a:r>
              <a:rPr lang="en-US" dirty="0" smtClean="0"/>
              <a:t>Using model M3</a:t>
            </a:r>
            <a:endParaRPr lang="en-US" dirty="0"/>
          </a:p>
        </p:txBody>
      </p:sp>
      <p:pic>
        <p:nvPicPr>
          <p:cNvPr id="3" name="sim_gimb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9952" y="1844824"/>
            <a:ext cx="2068151" cy="477053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63508" y="274459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Controller C3</a:t>
            </a:r>
            <a:endParaRPr lang="en-GB" dirty="0"/>
          </a:p>
        </p:txBody>
      </p:sp>
      <p:sp>
        <p:nvSpPr>
          <p:cNvPr id="7" name="ZoneTexte 6"/>
          <p:cNvSpPr txBox="1"/>
          <p:nvPr/>
        </p:nvSpPr>
        <p:spPr>
          <a:xfrm>
            <a:off x="763508" y="501317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Controller C4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338282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C3 &amp; C4 Advantages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2543577" y="2636912"/>
            <a:ext cx="6624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Light </a:t>
            </a:r>
            <a:r>
              <a:rPr lang="fr-FR" sz="2400" dirty="0" err="1" smtClean="0"/>
              <a:t>link</a:t>
            </a:r>
            <a:r>
              <a:rPr lang="fr-FR" sz="2400" dirty="0" smtClean="0"/>
              <a:t> (single </a:t>
            </a:r>
            <a:r>
              <a:rPr lang="fr-FR" sz="2400" dirty="0" err="1" smtClean="0"/>
              <a:t>bolt</a:t>
            </a:r>
            <a:r>
              <a:rPr lang="fr-FR" sz="2400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Reduction</a:t>
            </a:r>
            <a:r>
              <a:rPr lang="fr-FR" dirty="0" smtClean="0"/>
              <a:t> of </a:t>
            </a:r>
            <a:r>
              <a:rPr lang="fr-FR" dirty="0" err="1" smtClean="0"/>
              <a:t>weight</a:t>
            </a:r>
            <a:endParaRPr lang="fr-FR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smtClean="0"/>
              <a:t>Simplification of </a:t>
            </a:r>
            <a:r>
              <a:rPr lang="fr-FR" dirty="0" err="1" smtClean="0"/>
              <a:t>pyrotechnics</a:t>
            </a:r>
            <a:endParaRPr lang="fr-FR" dirty="0" smtClean="0"/>
          </a:p>
          <a:p>
            <a:pPr lvl="1"/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C3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/>
              <a:t>No </a:t>
            </a:r>
            <a:r>
              <a:rPr lang="fr-FR" dirty="0" err="1"/>
              <a:t>need</a:t>
            </a:r>
            <a:r>
              <a:rPr lang="fr-FR" dirty="0"/>
              <a:t> of an extra </a:t>
            </a:r>
            <a:r>
              <a:rPr lang="fr-FR" dirty="0" err="1"/>
              <a:t>actuator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smtClean="0"/>
              <a:t>Consumes </a:t>
            </a:r>
            <a:r>
              <a:rPr lang="fr-FR" dirty="0" err="1" smtClean="0"/>
              <a:t>less</a:t>
            </a:r>
            <a:endParaRPr lang="fr-FR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C4</a:t>
            </a:r>
            <a:endParaRPr lang="fr-FR" sz="2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Enhanced</a:t>
            </a:r>
            <a:r>
              <a:rPr lang="fr-FR" dirty="0" smtClean="0"/>
              <a:t> </a:t>
            </a:r>
            <a:r>
              <a:rPr lang="fr-FR" dirty="0" err="1" smtClean="0"/>
              <a:t>stability</a:t>
            </a: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6744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1115616" y="2924944"/>
            <a:ext cx="66247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Multiple </a:t>
            </a:r>
            <a:r>
              <a:rPr lang="fr-FR" sz="2400" dirty="0" err="1"/>
              <a:t>sensors</a:t>
            </a:r>
            <a:r>
              <a:rPr lang="fr-FR" sz="2400" dirty="0"/>
              <a:t> / Multiple </a:t>
            </a:r>
            <a:r>
              <a:rPr lang="fr-FR" sz="2400" dirty="0" err="1"/>
              <a:t>actuators</a:t>
            </a:r>
            <a:r>
              <a:rPr lang="fr-FR" sz="2400" dirty="0"/>
              <a:t> </a:t>
            </a:r>
            <a:r>
              <a:rPr lang="fr-FR" sz="2400" dirty="0" err="1"/>
              <a:t>advantages</a:t>
            </a:r>
            <a:endParaRPr lang="fr-FR" sz="2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/>
              <a:t>Less</a:t>
            </a:r>
            <a:r>
              <a:rPr lang="fr-FR" dirty="0"/>
              <a:t> vibration for </a:t>
            </a:r>
            <a:r>
              <a:rPr lang="fr-FR" dirty="0" err="1" smtClean="0"/>
              <a:t>sensors</a:t>
            </a:r>
            <a:r>
              <a:rPr lang="fr-FR" dirty="0" smtClean="0"/>
              <a:t> / </a:t>
            </a:r>
            <a:r>
              <a:rPr lang="fr-FR" dirty="0" err="1" smtClean="0"/>
              <a:t>Enhanced</a:t>
            </a:r>
            <a:r>
              <a:rPr lang="fr-FR" dirty="0" smtClean="0"/>
              <a:t> </a:t>
            </a:r>
            <a:r>
              <a:rPr lang="fr-FR" dirty="0" err="1" smtClean="0"/>
              <a:t>tracking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/>
              <a:t>Weight</a:t>
            </a:r>
            <a:r>
              <a:rPr lang="fr-FR" dirty="0"/>
              <a:t> </a:t>
            </a:r>
            <a:r>
              <a:rPr lang="fr-FR" dirty="0" err="1"/>
              <a:t>alleviation</a:t>
            </a:r>
            <a:r>
              <a:rPr lang="fr-FR" dirty="0"/>
              <a:t> / Range </a:t>
            </a:r>
            <a:r>
              <a:rPr lang="fr-FR" dirty="0" err="1"/>
              <a:t>increase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/>
              <a:t>Pyrotechnics</a:t>
            </a:r>
            <a:r>
              <a:rPr lang="fr-FR" dirty="0"/>
              <a:t> simplification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 smtClean="0"/>
              <a:t>Further</a:t>
            </a:r>
            <a:r>
              <a:rPr lang="fr-FR" sz="2400" dirty="0" smtClean="0"/>
              <a:t> </a:t>
            </a:r>
            <a:r>
              <a:rPr lang="fr-FR" sz="2400" dirty="0" err="1" smtClean="0"/>
              <a:t>research</a:t>
            </a:r>
            <a:endParaRPr lang="fr-FR" sz="2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Precise</a:t>
            </a:r>
            <a:r>
              <a:rPr lang="fr-FR" dirty="0" smtClean="0"/>
              <a:t> structural and </a:t>
            </a:r>
            <a:r>
              <a:rPr lang="fr-FR" dirty="0" err="1" smtClean="0"/>
              <a:t>aerodynamic</a:t>
            </a:r>
            <a:r>
              <a:rPr lang="fr-FR" dirty="0" smtClean="0"/>
              <a:t> model </a:t>
            </a:r>
            <a:r>
              <a:rPr lang="fr-FR" dirty="0" err="1" smtClean="0"/>
              <a:t>needed</a:t>
            </a:r>
            <a:endParaRPr lang="fr-FR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controllers</a:t>
            </a:r>
            <a:r>
              <a:rPr lang="fr-FR" dirty="0" smtClean="0"/>
              <a:t> </a:t>
            </a:r>
            <a:r>
              <a:rPr lang="fr-FR" dirty="0" err="1" smtClean="0"/>
              <a:t>implementable</a:t>
            </a:r>
            <a:endParaRPr lang="fr-FR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Robustness</a:t>
            </a:r>
            <a:r>
              <a:rPr lang="fr-FR" dirty="0" smtClean="0"/>
              <a:t> </a:t>
            </a:r>
            <a:r>
              <a:rPr lang="fr-FR" dirty="0" err="1" smtClean="0"/>
              <a:t>studies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836272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Thank You</a:t>
            </a:r>
            <a:endParaRPr lang="en-GB" sz="36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691680" y="5249416"/>
            <a:ext cx="7192888" cy="915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•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–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•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–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»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Anatole Verhaegen,</a:t>
            </a:r>
          </a:p>
          <a:p>
            <a:pPr algn="r"/>
            <a:r>
              <a:rPr lang="fr-FR" dirty="0" smtClean="0">
                <a:solidFill>
                  <a:schemeClr val="bg1"/>
                </a:solidFill>
              </a:rPr>
              <a:t>a.verhaegen@cranfield.ac.uk</a:t>
            </a:r>
            <a:endParaRPr lang="en-GB" dirty="0" smtClean="0">
              <a:solidFill>
                <a:schemeClr val="bg1"/>
              </a:solidFill>
            </a:endParaRPr>
          </a:p>
          <a:p>
            <a:pPr algn="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27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en-GB" dirty="0"/>
          </a:p>
        </p:txBody>
      </p:sp>
      <p:sp>
        <p:nvSpPr>
          <p:cNvPr id="5" name="ZoneTexte 4"/>
          <p:cNvSpPr txBox="1"/>
          <p:nvPr/>
        </p:nvSpPr>
        <p:spPr>
          <a:xfrm>
            <a:off x="1763688" y="2060848"/>
            <a:ext cx="528760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+mj-lt"/>
              <a:buAutoNum type="romanUcPeriod"/>
            </a:pPr>
            <a:r>
              <a:rPr lang="fr-FR" sz="3600" dirty="0" smtClean="0">
                <a:solidFill>
                  <a:srgbClr val="666666"/>
                </a:solidFill>
              </a:rPr>
              <a:t>ASTER 30 </a:t>
            </a:r>
            <a:r>
              <a:rPr lang="fr-FR" sz="3600" dirty="0" err="1" smtClean="0">
                <a:solidFill>
                  <a:srgbClr val="666666"/>
                </a:solidFill>
              </a:rPr>
              <a:t>presentation</a:t>
            </a:r>
            <a:endParaRPr lang="fr-FR" sz="3600" dirty="0" smtClean="0">
              <a:solidFill>
                <a:srgbClr val="666666"/>
              </a:solidFill>
            </a:endParaRPr>
          </a:p>
          <a:p>
            <a:pPr marL="857250" indent="-857250">
              <a:lnSpc>
                <a:spcPct val="200000"/>
              </a:lnSpc>
              <a:buFont typeface="+mj-lt"/>
              <a:buAutoNum type="romanUcPeriod"/>
            </a:pPr>
            <a:r>
              <a:rPr lang="fr-FR" sz="3600" dirty="0" smtClean="0">
                <a:solidFill>
                  <a:srgbClr val="666666"/>
                </a:solidFill>
              </a:rPr>
              <a:t>Basic </a:t>
            </a:r>
            <a:r>
              <a:rPr lang="fr-FR" sz="3600" dirty="0" err="1" smtClean="0">
                <a:solidFill>
                  <a:srgbClr val="666666"/>
                </a:solidFill>
              </a:rPr>
              <a:t>Modelling</a:t>
            </a:r>
            <a:endParaRPr lang="fr-FR" sz="3600" dirty="0" smtClean="0">
              <a:solidFill>
                <a:srgbClr val="666666"/>
              </a:solidFill>
            </a:endParaRPr>
          </a:p>
          <a:p>
            <a:pPr marL="857250" indent="-857250">
              <a:lnSpc>
                <a:spcPct val="200000"/>
              </a:lnSpc>
              <a:buFont typeface="+mj-lt"/>
              <a:buAutoNum type="romanUcPeriod"/>
            </a:pPr>
            <a:r>
              <a:rPr lang="fr-FR" sz="3600" dirty="0" smtClean="0">
                <a:solidFill>
                  <a:srgbClr val="666666"/>
                </a:solidFill>
              </a:rPr>
              <a:t>Controller Design</a:t>
            </a:r>
          </a:p>
          <a:p>
            <a:pPr marL="857250" indent="-857250">
              <a:lnSpc>
                <a:spcPct val="200000"/>
              </a:lnSpc>
              <a:buFont typeface="+mj-lt"/>
              <a:buAutoNum type="romanUcPeriod"/>
            </a:pPr>
            <a:r>
              <a:rPr lang="fr-FR" sz="3600" dirty="0" err="1" smtClean="0">
                <a:solidFill>
                  <a:srgbClr val="666666"/>
                </a:solidFill>
              </a:rPr>
              <a:t>Weight</a:t>
            </a:r>
            <a:r>
              <a:rPr lang="fr-FR" sz="3600" dirty="0" smtClean="0">
                <a:solidFill>
                  <a:srgbClr val="666666"/>
                </a:solidFill>
              </a:rPr>
              <a:t> </a:t>
            </a:r>
            <a:r>
              <a:rPr lang="fr-FR" sz="3600" dirty="0" err="1" smtClean="0">
                <a:solidFill>
                  <a:srgbClr val="666666"/>
                </a:solidFill>
              </a:rPr>
              <a:t>Reduction</a:t>
            </a:r>
            <a:endParaRPr lang="en-GB" sz="36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428313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ASTER </a:t>
            </a:r>
            <a:r>
              <a:rPr lang="en-US" sz="3600" dirty="0" smtClean="0"/>
              <a:t>Presentation</a:t>
            </a:r>
            <a:endParaRPr lang="en-US" sz="36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691680" y="5249416"/>
            <a:ext cx="7192888" cy="915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•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–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•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–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»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31024" y="6237312"/>
            <a:ext cx="2447784" cy="4766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28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ASTER 30 features</a:t>
            </a:r>
            <a:br>
              <a:rPr lang="en-US" dirty="0" smtClean="0"/>
            </a:br>
            <a:r>
              <a:rPr lang="en-US" dirty="0" smtClean="0"/>
              <a:t>Acceleration phase</a:t>
            </a:r>
            <a:endParaRPr lang="en-US" dirty="0"/>
          </a:p>
        </p:txBody>
      </p:sp>
      <p:sp>
        <p:nvSpPr>
          <p:cNvPr id="9" name="Flèche droite 8"/>
          <p:cNvSpPr/>
          <p:nvPr/>
        </p:nvSpPr>
        <p:spPr>
          <a:xfrm>
            <a:off x="724711" y="4055894"/>
            <a:ext cx="1296144" cy="2880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950345" y="3761960"/>
            <a:ext cx="143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Thrust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68792" y="1223348"/>
            <a:ext cx="857250" cy="5953125"/>
          </a:xfrm>
          <a:prstGeom prst="rect">
            <a:avLst/>
          </a:prstGeom>
        </p:spPr>
      </p:pic>
      <p:cxnSp>
        <p:nvCxnSpPr>
          <p:cNvPr id="13" name="Connecteur droit avec flèche 12"/>
          <p:cNvCxnSpPr/>
          <p:nvPr/>
        </p:nvCxnSpPr>
        <p:spPr>
          <a:xfrm flipV="1">
            <a:off x="2102473" y="2763173"/>
            <a:ext cx="0" cy="11834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446289" y="2831019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Thrust vector control</a:t>
            </a:r>
            <a:endParaRPr lang="en-US" dirty="0"/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6855001" y="3477350"/>
            <a:ext cx="144016" cy="564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6891388" y="2861180"/>
            <a:ext cx="1118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Sensor</a:t>
            </a:r>
            <a:r>
              <a:rPr lang="fr-FR" dirty="0" smtClean="0"/>
              <a:t> pack</a:t>
            </a:r>
            <a:endParaRPr lang="en-GB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4084639" y="3386033"/>
            <a:ext cx="0" cy="669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247805" y="2771405"/>
            <a:ext cx="167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Link </a:t>
            </a:r>
            <a:r>
              <a:rPr lang="fr-FR" dirty="0" err="1" smtClean="0"/>
              <a:t>subject</a:t>
            </a:r>
            <a:r>
              <a:rPr lang="fr-FR" dirty="0" smtClean="0"/>
              <a:t> to </a:t>
            </a:r>
            <a:r>
              <a:rPr lang="fr-FR" dirty="0" err="1" smtClean="0"/>
              <a:t>bending</a:t>
            </a:r>
            <a:endParaRPr lang="en-GB" dirty="0"/>
          </a:p>
        </p:txBody>
      </p:sp>
      <p:sp>
        <p:nvSpPr>
          <p:cNvPr id="20" name="Accolade ouvrante 19"/>
          <p:cNvSpPr/>
          <p:nvPr/>
        </p:nvSpPr>
        <p:spPr>
          <a:xfrm rot="16200000">
            <a:off x="2845038" y="4038643"/>
            <a:ext cx="415417" cy="20637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ccolade ouvrante 20"/>
          <p:cNvSpPr/>
          <p:nvPr/>
        </p:nvSpPr>
        <p:spPr>
          <a:xfrm rot="16200000">
            <a:off x="5841876" y="3109753"/>
            <a:ext cx="415417" cy="392156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/>
          <p:cNvSpPr txBox="1"/>
          <p:nvPr/>
        </p:nvSpPr>
        <p:spPr>
          <a:xfrm>
            <a:off x="2267744" y="5373216"/>
            <a:ext cx="157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Booster</a:t>
            </a:r>
            <a:endParaRPr lang="en-GB" sz="2800" dirty="0"/>
          </a:p>
        </p:txBody>
      </p:sp>
      <p:sp>
        <p:nvSpPr>
          <p:cNvPr id="23" name="ZoneTexte 22"/>
          <p:cNvSpPr txBox="1"/>
          <p:nvPr/>
        </p:nvSpPr>
        <p:spPr>
          <a:xfrm>
            <a:off x="5299036" y="5373216"/>
            <a:ext cx="157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Dart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752921393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ASTER Modelling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691680" y="5249416"/>
            <a:ext cx="7192888" cy="915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•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–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•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–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»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31024" y="6237312"/>
            <a:ext cx="2447784" cy="4766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23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Rigid-body model (M1)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56969">
            <a:off x="2756294" y="4782575"/>
            <a:ext cx="594957" cy="1441118"/>
          </a:xfrm>
          <a:prstGeom prst="rect">
            <a:avLst/>
          </a:prstGeom>
        </p:spPr>
      </p:pic>
      <p:grpSp>
        <p:nvGrpSpPr>
          <p:cNvPr id="24" name="Groupe 23"/>
          <p:cNvGrpSpPr/>
          <p:nvPr/>
        </p:nvGrpSpPr>
        <p:grpSpPr>
          <a:xfrm>
            <a:off x="1845414" y="1970938"/>
            <a:ext cx="1443551" cy="4213291"/>
            <a:chOff x="559558" y="1842448"/>
            <a:chExt cx="1443551" cy="4213291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469347">
              <a:off x="822436" y="2097713"/>
              <a:ext cx="588346" cy="2697139"/>
            </a:xfrm>
            <a:prstGeom prst="rect">
              <a:avLst/>
            </a:prstGeom>
          </p:spPr>
        </p:pic>
        <p:cxnSp>
          <p:nvCxnSpPr>
            <p:cNvPr id="7" name="Connecteur droit 6"/>
            <p:cNvCxnSpPr>
              <a:endCxn id="3" idx="2"/>
            </p:cNvCxnSpPr>
            <p:nvPr/>
          </p:nvCxnSpPr>
          <p:spPr>
            <a:xfrm>
              <a:off x="559558" y="1842448"/>
              <a:ext cx="1443551" cy="4213291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1" name="Connecteur droit 30"/>
          <p:cNvCxnSpPr/>
          <p:nvPr/>
        </p:nvCxnSpPr>
        <p:spPr>
          <a:xfrm flipH="1">
            <a:off x="2711462" y="1970938"/>
            <a:ext cx="21186" cy="4843310"/>
          </a:xfrm>
          <a:prstGeom prst="line">
            <a:avLst/>
          </a:prstGeom>
          <a:ln>
            <a:prstDash val="dashDot"/>
            <a:head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rc 33"/>
          <p:cNvSpPr/>
          <p:nvPr/>
        </p:nvSpPr>
        <p:spPr>
          <a:xfrm>
            <a:off x="165439" y="2708304"/>
            <a:ext cx="5092046" cy="4366156"/>
          </a:xfrm>
          <a:prstGeom prst="arc">
            <a:avLst>
              <a:gd name="adj1" fmla="val 15220147"/>
              <a:gd name="adj2" fmla="val 16226952"/>
            </a:avLst>
          </a:prstGeom>
          <a:ln>
            <a:head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ZoneTexte 38"/>
          <p:cNvSpPr txBox="1"/>
          <p:nvPr/>
        </p:nvSpPr>
        <p:spPr>
          <a:xfrm>
            <a:off x="2229379" y="237425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rgbClr val="C00000"/>
                </a:solidFill>
              </a:rPr>
              <a:t>α</a:t>
            </a:r>
            <a:r>
              <a:rPr lang="fr-FR" baseline="-25000" dirty="0">
                <a:solidFill>
                  <a:srgbClr val="C00000"/>
                </a:solidFill>
              </a:rPr>
              <a:t>1</a:t>
            </a:r>
            <a:endParaRPr lang="en-GB" dirty="0">
              <a:solidFill>
                <a:srgbClr val="C00000"/>
              </a:solidFill>
            </a:endParaRPr>
          </a:p>
        </p:txBody>
      </p:sp>
      <p:grpSp>
        <p:nvGrpSpPr>
          <p:cNvPr id="52" name="Groupe 51"/>
          <p:cNvGrpSpPr/>
          <p:nvPr/>
        </p:nvGrpSpPr>
        <p:grpSpPr>
          <a:xfrm flipH="1">
            <a:off x="2615971" y="4468557"/>
            <a:ext cx="198892" cy="198609"/>
            <a:chOff x="5913698" y="3573016"/>
            <a:chExt cx="915703" cy="914400"/>
          </a:xfrm>
        </p:grpSpPr>
        <p:sp>
          <p:nvSpPr>
            <p:cNvPr id="48" name="Secteurs 47"/>
            <p:cNvSpPr/>
            <p:nvPr/>
          </p:nvSpPr>
          <p:spPr>
            <a:xfrm>
              <a:off x="5915001" y="3573016"/>
              <a:ext cx="914400" cy="914400"/>
            </a:xfrm>
            <a:prstGeom prst="pie">
              <a:avLst>
                <a:gd name="adj1" fmla="val 10800000"/>
                <a:gd name="adj2" fmla="val 16200000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9" name="Secteurs 48"/>
            <p:cNvSpPr/>
            <p:nvPr/>
          </p:nvSpPr>
          <p:spPr>
            <a:xfrm>
              <a:off x="5915001" y="3573016"/>
              <a:ext cx="914400" cy="914400"/>
            </a:xfrm>
            <a:prstGeom prst="pie">
              <a:avLst>
                <a:gd name="adj1" fmla="val 87014"/>
                <a:gd name="adj2" fmla="val 5300381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0" name="Secteurs 49"/>
            <p:cNvSpPr/>
            <p:nvPr/>
          </p:nvSpPr>
          <p:spPr>
            <a:xfrm>
              <a:off x="5915001" y="3573016"/>
              <a:ext cx="914400" cy="914400"/>
            </a:xfrm>
            <a:prstGeom prst="pie">
              <a:avLst>
                <a:gd name="adj1" fmla="val 16125277"/>
                <a:gd name="adj2" fmla="val 45232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1" name="Secteurs 50"/>
            <p:cNvSpPr/>
            <p:nvPr/>
          </p:nvSpPr>
          <p:spPr>
            <a:xfrm rot="10800000">
              <a:off x="5913698" y="3573016"/>
              <a:ext cx="914400" cy="914400"/>
            </a:xfrm>
            <a:prstGeom prst="pie">
              <a:avLst>
                <a:gd name="adj1" fmla="val 16125277"/>
                <a:gd name="adj2" fmla="val 45232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45" name="ZoneTexte 44"/>
          <p:cNvSpPr txBox="1"/>
          <p:nvPr/>
        </p:nvSpPr>
        <p:spPr>
          <a:xfrm>
            <a:off x="1724614" y="4121825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</a:t>
            </a:r>
            <a:endParaRPr lang="en-GB" dirty="0"/>
          </a:p>
        </p:txBody>
      </p:sp>
      <p:cxnSp>
        <p:nvCxnSpPr>
          <p:cNvPr id="42" name="Connecteur droit avec flèche 41"/>
          <p:cNvCxnSpPr/>
          <p:nvPr/>
        </p:nvCxnSpPr>
        <p:spPr>
          <a:xfrm flipH="1">
            <a:off x="1826423" y="4567861"/>
            <a:ext cx="8888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 flipH="1" flipV="1">
            <a:off x="831048" y="2319634"/>
            <a:ext cx="1128278" cy="1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ZoneTexte 61"/>
          <p:cNvSpPr txBox="1"/>
          <p:nvPr/>
        </p:nvSpPr>
        <p:spPr>
          <a:xfrm>
            <a:off x="631251" y="1916832"/>
            <a:ext cx="1580864" cy="369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Turbulence</a:t>
            </a:r>
            <a:endParaRPr lang="en-GB" dirty="0">
              <a:solidFill>
                <a:srgbClr val="C00000"/>
              </a:solidFill>
            </a:endParaRPr>
          </a:p>
        </p:txBody>
      </p:sp>
      <p:cxnSp>
        <p:nvCxnSpPr>
          <p:cNvPr id="65" name="Connecteur droit avec flèche 64"/>
          <p:cNvCxnSpPr>
            <a:stCxn id="3" idx="2"/>
          </p:cNvCxnSpPr>
          <p:nvPr/>
        </p:nvCxnSpPr>
        <p:spPr>
          <a:xfrm flipH="1" flipV="1">
            <a:off x="1094898" y="6180585"/>
            <a:ext cx="2194067" cy="3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726388" y="6168379"/>
            <a:ext cx="237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6">
                    <a:lumMod val="75000"/>
                  </a:schemeClr>
                </a:solidFill>
              </a:rPr>
              <a:t>Thrust</a:t>
            </a:r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6">
                    <a:lumMod val="75000"/>
                  </a:schemeClr>
                </a:solidFill>
              </a:rPr>
              <a:t>vector</a:t>
            </a:r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 control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4361521" y="3152329"/>
            <a:ext cx="42207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Structural model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1 </a:t>
            </a:r>
            <a:r>
              <a:rPr lang="fr-FR" dirty="0" err="1" smtClean="0"/>
              <a:t>rigid</a:t>
            </a:r>
            <a:r>
              <a:rPr lang="fr-FR" dirty="0" smtClean="0"/>
              <a:t> </a:t>
            </a:r>
            <a:r>
              <a:rPr lang="fr-FR" dirty="0" err="1" smtClean="0"/>
              <a:t>rod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Constant mass</a:t>
            </a:r>
          </a:p>
          <a:p>
            <a:endParaRPr lang="fr-FR" dirty="0"/>
          </a:p>
          <a:p>
            <a:r>
              <a:rPr lang="fr-FR" b="1" dirty="0" err="1" smtClean="0"/>
              <a:t>Aerodynamic</a:t>
            </a:r>
            <a:r>
              <a:rPr lang="fr-FR" b="1" dirty="0" smtClean="0"/>
              <a:t> model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Lift </a:t>
            </a:r>
            <a:r>
              <a:rPr lang="fr-FR" dirty="0" err="1" smtClean="0"/>
              <a:t>applied</a:t>
            </a:r>
            <a:r>
              <a:rPr lang="fr-FR" dirty="0" smtClean="0"/>
              <a:t> at CG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Mach 4.5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Von Karman turbulence model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751484" y="1849987"/>
            <a:ext cx="1445705" cy="369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Speed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721666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rigid-body model (M2)</a:t>
            </a:r>
            <a:endParaRPr lang="en-US" dirty="0"/>
          </a:p>
        </p:txBody>
      </p:sp>
      <p:grpSp>
        <p:nvGrpSpPr>
          <p:cNvPr id="70" name="Groupe 69"/>
          <p:cNvGrpSpPr/>
          <p:nvPr/>
        </p:nvGrpSpPr>
        <p:grpSpPr>
          <a:xfrm>
            <a:off x="252001" y="1844824"/>
            <a:ext cx="5092046" cy="5198185"/>
            <a:chOff x="-324544" y="1862726"/>
            <a:chExt cx="5092046" cy="5198185"/>
          </a:xfrm>
        </p:grpSpPr>
        <p:grpSp>
          <p:nvGrpSpPr>
            <p:cNvPr id="63" name="Groupe 62"/>
            <p:cNvGrpSpPr/>
            <p:nvPr/>
          </p:nvGrpSpPr>
          <p:grpSpPr>
            <a:xfrm>
              <a:off x="-324544" y="1916832"/>
              <a:ext cx="5092046" cy="5144079"/>
              <a:chOff x="-1025012" y="1842448"/>
              <a:chExt cx="5092046" cy="5144079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039099">
                <a:off x="1346980" y="4679554"/>
                <a:ext cx="594957" cy="1441118"/>
              </a:xfrm>
              <a:prstGeom prst="rect">
                <a:avLst/>
              </a:prstGeom>
            </p:spPr>
          </p:pic>
          <p:grpSp>
            <p:nvGrpSpPr>
              <p:cNvPr id="24" name="Groupe 23"/>
              <p:cNvGrpSpPr/>
              <p:nvPr/>
            </p:nvGrpSpPr>
            <p:grpSpPr>
              <a:xfrm>
                <a:off x="559558" y="1842448"/>
                <a:ext cx="982639" cy="2938756"/>
                <a:chOff x="559558" y="1842448"/>
                <a:chExt cx="982639" cy="2938756"/>
              </a:xfrm>
            </p:grpSpPr>
            <p:pic>
              <p:nvPicPr>
                <p:cNvPr id="4" name="Image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20480055">
                  <a:off x="808788" y="2084065"/>
                  <a:ext cx="588346" cy="2697139"/>
                </a:xfrm>
                <a:prstGeom prst="rect">
                  <a:avLst/>
                </a:prstGeom>
              </p:spPr>
            </p:pic>
            <p:cxnSp>
              <p:nvCxnSpPr>
                <p:cNvPr id="7" name="Connecteur droit 6"/>
                <p:cNvCxnSpPr/>
                <p:nvPr/>
              </p:nvCxnSpPr>
              <p:spPr>
                <a:xfrm>
                  <a:off x="559558" y="1842448"/>
                  <a:ext cx="982639" cy="2893325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Connecteur droit 24"/>
              <p:cNvCxnSpPr/>
              <p:nvPr/>
            </p:nvCxnSpPr>
            <p:spPr>
              <a:xfrm>
                <a:off x="1528549" y="4708478"/>
                <a:ext cx="341194" cy="2033516"/>
              </a:xfrm>
              <a:prstGeom prst="line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/>
              <p:cNvCxnSpPr/>
              <p:nvPr/>
            </p:nvCxnSpPr>
            <p:spPr>
              <a:xfrm flipH="1">
                <a:off x="1521011" y="1842448"/>
                <a:ext cx="21186" cy="4843310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Arc 33"/>
              <p:cNvSpPr/>
              <p:nvPr/>
            </p:nvSpPr>
            <p:spPr>
              <a:xfrm>
                <a:off x="-1025012" y="2620371"/>
                <a:ext cx="5092046" cy="4366156"/>
              </a:xfrm>
              <a:prstGeom prst="arc">
                <a:avLst>
                  <a:gd name="adj1" fmla="val 15132698"/>
                  <a:gd name="adj2" fmla="val 16226952"/>
                </a:avLst>
              </a:prstGeom>
              <a:ln>
                <a:headEnd type="triangl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Arc 37"/>
              <p:cNvSpPr/>
              <p:nvPr/>
            </p:nvSpPr>
            <p:spPr>
              <a:xfrm>
                <a:off x="-190959" y="3035627"/>
                <a:ext cx="3423940" cy="3345702"/>
              </a:xfrm>
              <a:prstGeom prst="arc">
                <a:avLst>
                  <a:gd name="adj1" fmla="val 4815303"/>
                  <a:gd name="adj2" fmla="val 5363947"/>
                </a:avLst>
              </a:prstGeom>
              <a:ln>
                <a:headEnd type="triangle" w="lg" len="lg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943523" y="2245763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dirty="0" smtClean="0">
                    <a:solidFill>
                      <a:srgbClr val="C00000"/>
                    </a:solidFill>
                  </a:rPr>
                  <a:t>α</a:t>
                </a:r>
                <a:r>
                  <a:rPr lang="fr-FR" baseline="-25000" dirty="0">
                    <a:solidFill>
                      <a:srgbClr val="C00000"/>
                    </a:solidFill>
                  </a:rPr>
                  <a:t>1</a:t>
                </a:r>
                <a:endParaRPr lang="en-GB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40" name="ZoneTexte 39"/>
              <p:cNvSpPr txBox="1"/>
              <p:nvPr/>
            </p:nvSpPr>
            <p:spPr>
              <a:xfrm>
                <a:off x="1475083" y="6423491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dirty="0" smtClean="0">
                    <a:solidFill>
                      <a:srgbClr val="7030A0"/>
                    </a:solidFill>
                  </a:rPr>
                  <a:t>α</a:t>
                </a:r>
                <a:r>
                  <a:rPr lang="fr-FR" baseline="-25000" dirty="0">
                    <a:solidFill>
                      <a:srgbClr val="7030A0"/>
                    </a:solidFill>
                  </a:rPr>
                  <a:t>2</a:t>
                </a:r>
                <a:endParaRPr lang="en-GB" dirty="0">
                  <a:solidFill>
                    <a:srgbClr val="7030A0"/>
                  </a:solidFill>
                </a:endParaRPr>
              </a:p>
            </p:txBody>
          </p:sp>
          <p:grpSp>
            <p:nvGrpSpPr>
              <p:cNvPr id="52" name="Groupe 51"/>
              <p:cNvGrpSpPr/>
              <p:nvPr/>
            </p:nvGrpSpPr>
            <p:grpSpPr>
              <a:xfrm flipH="1">
                <a:off x="1032901" y="3487836"/>
                <a:ext cx="198892" cy="198609"/>
                <a:chOff x="5913698" y="3573016"/>
                <a:chExt cx="915703" cy="914400"/>
              </a:xfrm>
            </p:grpSpPr>
            <p:sp>
              <p:nvSpPr>
                <p:cNvPr id="48" name="Secteurs 47"/>
                <p:cNvSpPr/>
                <p:nvPr/>
              </p:nvSpPr>
              <p:spPr>
                <a:xfrm>
                  <a:off x="5915001" y="3573016"/>
                  <a:ext cx="914400" cy="914400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ln w="31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Secteurs 48"/>
                <p:cNvSpPr/>
                <p:nvPr/>
              </p:nvSpPr>
              <p:spPr>
                <a:xfrm>
                  <a:off x="5915001" y="3573016"/>
                  <a:ext cx="914400" cy="914400"/>
                </a:xfrm>
                <a:prstGeom prst="pie">
                  <a:avLst>
                    <a:gd name="adj1" fmla="val 87014"/>
                    <a:gd name="adj2" fmla="val 5300381"/>
                  </a:avLst>
                </a:prstGeom>
                <a:ln w="31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Secteurs 49"/>
                <p:cNvSpPr/>
                <p:nvPr/>
              </p:nvSpPr>
              <p:spPr>
                <a:xfrm>
                  <a:off x="5915001" y="3573016"/>
                  <a:ext cx="914400" cy="914400"/>
                </a:xfrm>
                <a:prstGeom prst="pie">
                  <a:avLst>
                    <a:gd name="adj1" fmla="val 16125277"/>
                    <a:gd name="adj2" fmla="val 45232"/>
                  </a:avLst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Secteurs 50"/>
                <p:cNvSpPr/>
                <p:nvPr/>
              </p:nvSpPr>
              <p:spPr>
                <a:xfrm rot="10800000">
                  <a:off x="5913698" y="3573016"/>
                  <a:ext cx="914400" cy="914400"/>
                </a:xfrm>
                <a:prstGeom prst="pie">
                  <a:avLst>
                    <a:gd name="adj1" fmla="val 16125277"/>
                    <a:gd name="adj2" fmla="val 45232"/>
                  </a:avLst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" name="ZoneTexte 43"/>
              <p:cNvSpPr txBox="1"/>
              <p:nvPr/>
            </p:nvSpPr>
            <p:spPr>
              <a:xfrm>
                <a:off x="742921" y="5001267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</a:t>
                </a:r>
                <a:r>
                  <a:rPr lang="fr-FR" baseline="-25000" dirty="0"/>
                  <a:t>2</a:t>
                </a:r>
                <a:endParaRPr lang="en-GB" dirty="0"/>
              </a:p>
            </p:txBody>
          </p:sp>
          <p:sp>
            <p:nvSpPr>
              <p:cNvPr id="45" name="ZoneTexte 44"/>
              <p:cNvSpPr txBox="1"/>
              <p:nvPr/>
            </p:nvSpPr>
            <p:spPr>
              <a:xfrm>
                <a:off x="288816" y="3189440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</a:t>
                </a:r>
                <a:r>
                  <a:rPr lang="fr-FR" baseline="-25000" dirty="0"/>
                  <a:t>1</a:t>
                </a:r>
                <a:endParaRPr lang="en-GB" dirty="0"/>
              </a:p>
            </p:txBody>
          </p:sp>
          <p:cxnSp>
            <p:nvCxnSpPr>
              <p:cNvPr id="42" name="Connecteur droit avec flèche 41"/>
              <p:cNvCxnSpPr/>
              <p:nvPr/>
            </p:nvCxnSpPr>
            <p:spPr>
              <a:xfrm flipH="1">
                <a:off x="252001" y="3586664"/>
                <a:ext cx="8888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e 52"/>
              <p:cNvGrpSpPr/>
              <p:nvPr/>
            </p:nvGrpSpPr>
            <p:grpSpPr>
              <a:xfrm flipH="1">
                <a:off x="1538211" y="5294961"/>
                <a:ext cx="198892" cy="198609"/>
                <a:chOff x="5913698" y="3573016"/>
                <a:chExt cx="915703" cy="914400"/>
              </a:xfrm>
            </p:grpSpPr>
            <p:sp>
              <p:nvSpPr>
                <p:cNvPr id="54" name="Secteurs 53"/>
                <p:cNvSpPr/>
                <p:nvPr/>
              </p:nvSpPr>
              <p:spPr>
                <a:xfrm>
                  <a:off x="5915001" y="3573016"/>
                  <a:ext cx="914400" cy="914400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ln w="31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Secteurs 54"/>
                <p:cNvSpPr/>
                <p:nvPr/>
              </p:nvSpPr>
              <p:spPr>
                <a:xfrm>
                  <a:off x="5915001" y="3573016"/>
                  <a:ext cx="914400" cy="914400"/>
                </a:xfrm>
                <a:prstGeom prst="pie">
                  <a:avLst>
                    <a:gd name="adj1" fmla="val 87014"/>
                    <a:gd name="adj2" fmla="val 5300381"/>
                  </a:avLst>
                </a:prstGeom>
                <a:ln w="31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Secteurs 55"/>
                <p:cNvSpPr/>
                <p:nvPr/>
              </p:nvSpPr>
              <p:spPr>
                <a:xfrm>
                  <a:off x="5915001" y="3573016"/>
                  <a:ext cx="914400" cy="914400"/>
                </a:xfrm>
                <a:prstGeom prst="pie">
                  <a:avLst>
                    <a:gd name="adj1" fmla="val 16125277"/>
                    <a:gd name="adj2" fmla="val 45232"/>
                  </a:avLst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Secteurs 56"/>
                <p:cNvSpPr/>
                <p:nvPr/>
              </p:nvSpPr>
              <p:spPr>
                <a:xfrm rot="10800000">
                  <a:off x="5913698" y="3573016"/>
                  <a:ext cx="914400" cy="914400"/>
                </a:xfrm>
                <a:prstGeom prst="pie">
                  <a:avLst>
                    <a:gd name="adj1" fmla="val 16125277"/>
                    <a:gd name="adj2" fmla="val 45232"/>
                  </a:avLst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3" name="Connecteur droit avec flèche 42"/>
              <p:cNvCxnSpPr/>
              <p:nvPr/>
            </p:nvCxnSpPr>
            <p:spPr>
              <a:xfrm flipH="1">
                <a:off x="755606" y="5400113"/>
                <a:ext cx="8888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avec flèche 58"/>
              <p:cNvCxnSpPr/>
              <p:nvPr/>
            </p:nvCxnSpPr>
            <p:spPr>
              <a:xfrm flipH="1" flipV="1">
                <a:off x="-454808" y="2191144"/>
                <a:ext cx="1128278" cy="10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2" name="ZoneTexte 61"/>
            <p:cNvSpPr txBox="1"/>
            <p:nvPr/>
          </p:nvSpPr>
          <p:spPr>
            <a:xfrm>
              <a:off x="45863" y="1862726"/>
              <a:ext cx="1580864" cy="369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C00000"/>
                  </a:solidFill>
                </a:rPr>
                <a:t>Turbulence</a:t>
              </a:r>
              <a:endParaRPr lang="en-GB" dirty="0">
                <a:solidFill>
                  <a:srgbClr val="C00000"/>
                </a:solidFill>
              </a:endParaRPr>
            </a:p>
          </p:txBody>
        </p:sp>
        <p:cxnSp>
          <p:nvCxnSpPr>
            <p:cNvPr id="65" name="Connecteur droit avec flèche 64"/>
            <p:cNvCxnSpPr/>
            <p:nvPr/>
          </p:nvCxnSpPr>
          <p:spPr>
            <a:xfrm flipH="1">
              <a:off x="509509" y="6114919"/>
              <a:ext cx="1927779" cy="115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66" name="ZoneTexte 65"/>
            <p:cNvSpPr txBox="1"/>
            <p:nvPr/>
          </p:nvSpPr>
          <p:spPr>
            <a:xfrm>
              <a:off x="141000" y="6114273"/>
              <a:ext cx="2147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 smtClean="0">
                  <a:solidFill>
                    <a:schemeClr val="accent6">
                      <a:lumMod val="75000"/>
                    </a:schemeClr>
                  </a:solidFill>
                </a:rPr>
                <a:t>Thrust</a:t>
              </a:r>
              <a:r>
                <a:rPr lang="fr-FR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fr-FR" dirty="0" err="1" smtClean="0">
                  <a:solidFill>
                    <a:schemeClr val="accent6">
                      <a:lumMod val="75000"/>
                    </a:schemeClr>
                  </a:solidFill>
                </a:rPr>
                <a:t>vector</a:t>
              </a:r>
              <a:r>
                <a:rPr lang="fr-FR" dirty="0" smtClean="0">
                  <a:solidFill>
                    <a:schemeClr val="accent6">
                      <a:lumMod val="75000"/>
                    </a:schemeClr>
                  </a:solidFill>
                </a:rPr>
                <a:t> control</a:t>
              </a:r>
              <a:endParaRPr lang="en-GB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69" name="ZoneTexte 68"/>
          <p:cNvSpPr txBox="1"/>
          <p:nvPr/>
        </p:nvSpPr>
        <p:spPr>
          <a:xfrm>
            <a:off x="4360536" y="2865281"/>
            <a:ext cx="42207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Structural model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2</a:t>
            </a:r>
            <a:r>
              <a:rPr lang="fr-FR" dirty="0" smtClean="0"/>
              <a:t> </a:t>
            </a:r>
            <a:r>
              <a:rPr lang="fr-FR" dirty="0" err="1" smtClean="0"/>
              <a:t>rigid</a:t>
            </a:r>
            <a:r>
              <a:rPr lang="fr-FR" dirty="0" smtClean="0"/>
              <a:t> </a:t>
            </a:r>
            <a:r>
              <a:rPr lang="fr-FR" dirty="0" err="1" smtClean="0"/>
              <a:t>rods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1 torsion </a:t>
            </a:r>
            <a:r>
              <a:rPr lang="fr-FR" b="1" dirty="0" err="1" smtClean="0"/>
              <a:t>spring</a:t>
            </a:r>
            <a:r>
              <a:rPr lang="fr-FR" b="1" dirty="0" smtClean="0"/>
              <a:t> (1% </a:t>
            </a:r>
            <a:r>
              <a:rPr lang="fr-FR" b="1" dirty="0" err="1" smtClean="0"/>
              <a:t>damping</a:t>
            </a:r>
            <a:r>
              <a:rPr lang="fr-FR" b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Constant mass</a:t>
            </a:r>
          </a:p>
          <a:p>
            <a:endParaRPr lang="fr-FR" dirty="0"/>
          </a:p>
          <a:p>
            <a:r>
              <a:rPr lang="fr-FR" b="1" dirty="0" err="1" smtClean="0"/>
              <a:t>Aerodynamic</a:t>
            </a:r>
            <a:r>
              <a:rPr lang="fr-FR" b="1" dirty="0" smtClean="0"/>
              <a:t> model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Lift </a:t>
            </a:r>
            <a:r>
              <a:rPr lang="fr-FR" dirty="0" err="1" smtClean="0"/>
              <a:t>applied</a:t>
            </a:r>
            <a:r>
              <a:rPr lang="fr-FR" dirty="0" smtClean="0"/>
              <a:t> at CG of </a:t>
            </a:r>
            <a:r>
              <a:rPr lang="fr-FR" b="1" dirty="0" err="1" smtClean="0"/>
              <a:t>each</a:t>
            </a:r>
            <a:r>
              <a:rPr lang="fr-FR" b="1" dirty="0" smtClean="0"/>
              <a:t> </a:t>
            </a:r>
            <a:r>
              <a:rPr lang="fr-FR" b="1" dirty="0" err="1" smtClean="0"/>
              <a:t>rod</a:t>
            </a:r>
            <a:endParaRPr lang="fr-F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Mach 4.5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Von Karman turbulence model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1860338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/>
          <p:cNvSpPr/>
          <p:nvPr/>
        </p:nvSpPr>
        <p:spPr>
          <a:xfrm>
            <a:off x="3346405" y="2237700"/>
            <a:ext cx="1247550" cy="1235334"/>
          </a:xfrm>
          <a:prstGeom prst="ellipse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Ellipse 59"/>
          <p:cNvSpPr/>
          <p:nvPr/>
        </p:nvSpPr>
        <p:spPr>
          <a:xfrm>
            <a:off x="3470369" y="2355726"/>
            <a:ext cx="1011189" cy="96986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rigid-body model (M2)</a:t>
            </a:r>
            <a:endParaRPr lang="en-US" dirty="0"/>
          </a:p>
        </p:txBody>
      </p:sp>
      <p:grpSp>
        <p:nvGrpSpPr>
          <p:cNvPr id="63" name="Groupe 62"/>
          <p:cNvGrpSpPr/>
          <p:nvPr/>
        </p:nvGrpSpPr>
        <p:grpSpPr>
          <a:xfrm>
            <a:off x="252001" y="1862359"/>
            <a:ext cx="5092046" cy="5144079"/>
            <a:chOff x="-1025012" y="1842448"/>
            <a:chExt cx="5092046" cy="5144079"/>
          </a:xfrm>
        </p:grpSpPr>
        <p:cxnSp>
          <p:nvCxnSpPr>
            <p:cNvPr id="7" name="Connecteur droit 6"/>
            <p:cNvCxnSpPr>
              <a:stCxn id="34" idx="0"/>
              <a:endCxn id="10" idx="0"/>
            </p:cNvCxnSpPr>
            <p:nvPr/>
          </p:nvCxnSpPr>
          <p:spPr>
            <a:xfrm>
              <a:off x="845679" y="2698569"/>
              <a:ext cx="585070" cy="1745464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1529760" y="4622422"/>
              <a:ext cx="260077" cy="1672851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 flipH="1">
              <a:off x="1521011" y="1842448"/>
              <a:ext cx="21186" cy="484331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Arc 33"/>
            <p:cNvSpPr/>
            <p:nvPr/>
          </p:nvSpPr>
          <p:spPr>
            <a:xfrm>
              <a:off x="-1025012" y="2620371"/>
              <a:ext cx="5092046" cy="4366156"/>
            </a:xfrm>
            <a:prstGeom prst="arc">
              <a:avLst>
                <a:gd name="adj1" fmla="val 15132698"/>
                <a:gd name="adj2" fmla="val 16226952"/>
              </a:avLst>
            </a:prstGeom>
            <a:ln>
              <a:head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Arc 37"/>
            <p:cNvSpPr/>
            <p:nvPr/>
          </p:nvSpPr>
          <p:spPr>
            <a:xfrm>
              <a:off x="-190959" y="3035627"/>
              <a:ext cx="3423940" cy="3345702"/>
            </a:xfrm>
            <a:prstGeom prst="arc">
              <a:avLst>
                <a:gd name="adj1" fmla="val 4815303"/>
                <a:gd name="adj2" fmla="val 5363947"/>
              </a:avLst>
            </a:prstGeom>
            <a:ln>
              <a:headEnd type="triangle" w="lg" len="lg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943523" y="2245763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>
                  <a:solidFill>
                    <a:srgbClr val="C00000"/>
                  </a:solidFill>
                </a:rPr>
                <a:t>α</a:t>
              </a:r>
              <a:r>
                <a:rPr lang="fr-FR" baseline="-25000" dirty="0" smtClean="0">
                  <a:solidFill>
                    <a:srgbClr val="C00000"/>
                  </a:solidFill>
                </a:rPr>
                <a:t>2</a:t>
              </a:r>
              <a:endParaRPr lang="en-GB" dirty="0">
                <a:solidFill>
                  <a:srgbClr val="C00000"/>
                </a:solidFill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1475083" y="6396025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>
                  <a:solidFill>
                    <a:srgbClr val="7030A0"/>
                  </a:solidFill>
                </a:rPr>
                <a:t>α</a:t>
              </a:r>
              <a:r>
                <a:rPr lang="fr-FR" baseline="-25000" dirty="0" smtClean="0">
                  <a:solidFill>
                    <a:srgbClr val="7030A0"/>
                  </a:solidFill>
                </a:rPr>
                <a:t>1</a:t>
              </a:r>
              <a:endParaRPr lang="en-GB" dirty="0">
                <a:solidFill>
                  <a:srgbClr val="7030A0"/>
                </a:solidFill>
              </a:endParaRPr>
            </a:p>
          </p:txBody>
        </p:sp>
      </p:grpSp>
      <p:sp>
        <p:nvSpPr>
          <p:cNvPr id="10" name="Forme libre 9"/>
          <p:cNvSpPr/>
          <p:nvPr/>
        </p:nvSpPr>
        <p:spPr>
          <a:xfrm rot="20223682">
            <a:off x="2639467" y="4479953"/>
            <a:ext cx="317113" cy="410816"/>
          </a:xfrm>
          <a:custGeom>
            <a:avLst/>
            <a:gdLst>
              <a:gd name="connsiteX0" fmla="*/ 293117 w 630281"/>
              <a:gd name="connsiteY0" fmla="*/ 0 h 668344"/>
              <a:gd name="connsiteX1" fmla="*/ 470538 w 630281"/>
              <a:gd name="connsiteY1" fmla="*/ 68239 h 668344"/>
              <a:gd name="connsiteX2" fmla="*/ 620663 w 630281"/>
              <a:gd name="connsiteY2" fmla="*/ 272955 h 668344"/>
              <a:gd name="connsiteX3" fmla="*/ 593368 w 630281"/>
              <a:gd name="connsiteY3" fmla="*/ 518615 h 668344"/>
              <a:gd name="connsiteX4" fmla="*/ 415947 w 630281"/>
              <a:gd name="connsiteY4" fmla="*/ 655092 h 668344"/>
              <a:gd name="connsiteX5" fmla="*/ 170287 w 630281"/>
              <a:gd name="connsiteY5" fmla="*/ 641445 h 668344"/>
              <a:gd name="connsiteX6" fmla="*/ 6514 w 630281"/>
              <a:gd name="connsiteY6" fmla="*/ 464024 h 668344"/>
              <a:gd name="connsiteX7" fmla="*/ 61105 w 630281"/>
              <a:gd name="connsiteY7" fmla="*/ 163773 h 668344"/>
              <a:gd name="connsiteX8" fmla="*/ 320412 w 630281"/>
              <a:gd name="connsiteY8" fmla="*/ 109182 h 668344"/>
              <a:gd name="connsiteX9" fmla="*/ 497833 w 630281"/>
              <a:gd name="connsiteY9" fmla="*/ 272955 h 668344"/>
              <a:gd name="connsiteX10" fmla="*/ 456890 w 630281"/>
              <a:gd name="connsiteY10" fmla="*/ 518615 h 668344"/>
              <a:gd name="connsiteX11" fmla="*/ 238526 w 630281"/>
              <a:gd name="connsiteY11" fmla="*/ 545910 h 668344"/>
              <a:gd name="connsiteX12" fmla="*/ 129344 w 630281"/>
              <a:gd name="connsiteY12" fmla="*/ 382137 h 668344"/>
              <a:gd name="connsiteX13" fmla="*/ 265821 w 630281"/>
              <a:gd name="connsiteY13" fmla="*/ 218364 h 668344"/>
              <a:gd name="connsiteX14" fmla="*/ 375003 w 630281"/>
              <a:gd name="connsiteY14" fmla="*/ 286603 h 668344"/>
              <a:gd name="connsiteX15" fmla="*/ 334060 w 630281"/>
              <a:gd name="connsiteY15" fmla="*/ 382137 h 66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0281" h="668344">
                <a:moveTo>
                  <a:pt x="293117" y="0"/>
                </a:moveTo>
                <a:cubicBezTo>
                  <a:pt x="354532" y="11373"/>
                  <a:pt x="415947" y="22747"/>
                  <a:pt x="470538" y="68239"/>
                </a:cubicBezTo>
                <a:cubicBezTo>
                  <a:pt x="525129" y="113731"/>
                  <a:pt x="600191" y="197892"/>
                  <a:pt x="620663" y="272955"/>
                </a:cubicBezTo>
                <a:cubicBezTo>
                  <a:pt x="641135" y="348018"/>
                  <a:pt x="627487" y="454926"/>
                  <a:pt x="593368" y="518615"/>
                </a:cubicBezTo>
                <a:cubicBezTo>
                  <a:pt x="559249" y="582304"/>
                  <a:pt x="486460" y="634620"/>
                  <a:pt x="415947" y="655092"/>
                </a:cubicBezTo>
                <a:cubicBezTo>
                  <a:pt x="345434" y="675564"/>
                  <a:pt x="238526" y="673290"/>
                  <a:pt x="170287" y="641445"/>
                </a:cubicBezTo>
                <a:cubicBezTo>
                  <a:pt x="102048" y="609600"/>
                  <a:pt x="24711" y="543636"/>
                  <a:pt x="6514" y="464024"/>
                </a:cubicBezTo>
                <a:cubicBezTo>
                  <a:pt x="-11683" y="384412"/>
                  <a:pt x="8789" y="222913"/>
                  <a:pt x="61105" y="163773"/>
                </a:cubicBezTo>
                <a:cubicBezTo>
                  <a:pt x="113421" y="104633"/>
                  <a:pt x="247624" y="90985"/>
                  <a:pt x="320412" y="109182"/>
                </a:cubicBezTo>
                <a:cubicBezTo>
                  <a:pt x="393200" y="127379"/>
                  <a:pt x="475087" y="204716"/>
                  <a:pt x="497833" y="272955"/>
                </a:cubicBezTo>
                <a:cubicBezTo>
                  <a:pt x="520579" y="341194"/>
                  <a:pt x="500108" y="473123"/>
                  <a:pt x="456890" y="518615"/>
                </a:cubicBezTo>
                <a:cubicBezTo>
                  <a:pt x="413672" y="564108"/>
                  <a:pt x="293117" y="568656"/>
                  <a:pt x="238526" y="545910"/>
                </a:cubicBezTo>
                <a:cubicBezTo>
                  <a:pt x="183935" y="523164"/>
                  <a:pt x="124795" y="436728"/>
                  <a:pt x="129344" y="382137"/>
                </a:cubicBezTo>
                <a:cubicBezTo>
                  <a:pt x="133893" y="327546"/>
                  <a:pt x="224878" y="234286"/>
                  <a:pt x="265821" y="218364"/>
                </a:cubicBezTo>
                <a:cubicBezTo>
                  <a:pt x="306764" y="202442"/>
                  <a:pt x="363630" y="259308"/>
                  <a:pt x="375003" y="286603"/>
                </a:cubicBezTo>
                <a:cubicBezTo>
                  <a:pt x="386376" y="313898"/>
                  <a:pt x="360218" y="348017"/>
                  <a:pt x="334060" y="382137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rapèze 12"/>
          <p:cNvSpPr/>
          <p:nvPr/>
        </p:nvSpPr>
        <p:spPr>
          <a:xfrm>
            <a:off x="3522582" y="4035666"/>
            <a:ext cx="924315" cy="1213333"/>
          </a:xfrm>
          <a:prstGeom prst="trapezoid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6" name="Connecteur droit 45"/>
          <p:cNvCxnSpPr/>
          <p:nvPr/>
        </p:nvCxnSpPr>
        <p:spPr>
          <a:xfrm>
            <a:off x="3971490" y="3591212"/>
            <a:ext cx="988" cy="1889034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2998611" y="4642333"/>
            <a:ext cx="456070" cy="43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3968291" y="2028454"/>
            <a:ext cx="988" cy="1889034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 flipH="1">
            <a:off x="3243483" y="2840659"/>
            <a:ext cx="1458748" cy="14503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20" idx="0"/>
          </p:cNvCxnSpPr>
          <p:nvPr/>
        </p:nvCxnSpPr>
        <p:spPr>
          <a:xfrm>
            <a:off x="3970180" y="2237700"/>
            <a:ext cx="12498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20" idx="4"/>
          </p:cNvCxnSpPr>
          <p:nvPr/>
        </p:nvCxnSpPr>
        <p:spPr>
          <a:xfrm>
            <a:off x="3970180" y="3473034"/>
            <a:ext cx="12498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3970180" y="2355726"/>
            <a:ext cx="8898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eur droit 63"/>
          <p:cNvCxnSpPr/>
          <p:nvPr/>
        </p:nvCxnSpPr>
        <p:spPr>
          <a:xfrm>
            <a:off x="3968291" y="3325591"/>
            <a:ext cx="8898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5220072" y="2237700"/>
            <a:ext cx="0" cy="12353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4858143" y="2355726"/>
            <a:ext cx="11891" cy="9698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 rot="5400000">
            <a:off x="4166535" y="2676781"/>
            <a:ext cx="241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 = 0.18 m</a:t>
            </a:r>
            <a:endParaRPr lang="en-GB" dirty="0"/>
          </a:p>
        </p:txBody>
      </p:sp>
      <p:sp>
        <p:nvSpPr>
          <p:cNvPr id="68" name="ZoneTexte 67"/>
          <p:cNvSpPr txBox="1"/>
          <p:nvPr/>
        </p:nvSpPr>
        <p:spPr>
          <a:xfrm rot="5400000">
            <a:off x="4163355" y="2652104"/>
            <a:ext cx="171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 = 0.14 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6128244" y="5127828"/>
                <a:ext cx="2016224" cy="701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dirty="0" smtClean="0"/>
                  <a:t>K</a:t>
                </a:r>
                <a:r>
                  <a:rPr lang="fr-FR" sz="2800" baseline="-25000" dirty="0" smtClean="0"/>
                  <a:t>r</a:t>
                </a:r>
                <a:r>
                  <a:rPr lang="fr-FR" sz="28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𝐸𝐼</m:t>
                        </m:r>
                      </m:num>
                      <m:den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GB" sz="2800" baseline="-25000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44" y="5127828"/>
                <a:ext cx="2016224" cy="701859"/>
              </a:xfrm>
              <a:prstGeom prst="rect">
                <a:avLst/>
              </a:prstGeom>
              <a:blipFill rotWithShape="0">
                <a:blip r:embed="rId2"/>
                <a:stretch>
                  <a:fillRect b="-12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ZoneTexte 70"/>
          <p:cNvSpPr txBox="1"/>
          <p:nvPr/>
        </p:nvSpPr>
        <p:spPr>
          <a:xfrm>
            <a:off x="2273142" y="4543723"/>
            <a:ext cx="45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K</a:t>
            </a:r>
            <a:r>
              <a:rPr lang="fr-FR" baseline="-25000" dirty="0" smtClean="0"/>
              <a:t>r</a:t>
            </a:r>
            <a:endParaRPr lang="en-GB" baseline="-25000" dirty="0"/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593955" y="4013665"/>
            <a:ext cx="0" cy="12353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 rot="5400000">
            <a:off x="4224285" y="4457666"/>
            <a:ext cx="11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 = 0.2 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ZoneTexte 73"/>
              <p:cNvSpPr txBox="1"/>
              <p:nvPr/>
            </p:nvSpPr>
            <p:spPr>
              <a:xfrm>
                <a:off x="6117723" y="4067791"/>
                <a:ext cx="2016224" cy="523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I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∙(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den>
                    </m:f>
                  </m:oMath>
                </a14:m>
                <a:endParaRPr lang="en-GB" baseline="-25000" dirty="0"/>
              </a:p>
            </p:txBody>
          </p:sp>
        </mc:Choice>
        <mc:Fallback xmlns="">
          <p:sp>
            <p:nvSpPr>
              <p:cNvPr id="74" name="ZoneTexte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23" y="4067791"/>
                <a:ext cx="2016224" cy="523348"/>
              </a:xfrm>
              <a:prstGeom prst="rect">
                <a:avLst/>
              </a:prstGeom>
              <a:blipFill rotWithShape="0"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ZoneTexte 35"/>
          <p:cNvSpPr txBox="1"/>
          <p:nvPr/>
        </p:nvSpPr>
        <p:spPr>
          <a:xfrm>
            <a:off x="6230925" y="305553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 = 210 </a:t>
            </a:r>
            <a:r>
              <a:rPr lang="fr-FR" dirty="0" err="1" smtClean="0"/>
              <a:t>GPa</a:t>
            </a:r>
            <a:r>
              <a:rPr lang="fr-FR" dirty="0" smtClean="0"/>
              <a:t> (</a:t>
            </a:r>
            <a:r>
              <a:rPr lang="fr-FR" dirty="0" err="1" smtClean="0"/>
              <a:t>steel</a:t>
            </a:r>
            <a:r>
              <a:rPr lang="fr-FR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270839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Controller Design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691680" y="5249416"/>
            <a:ext cx="7192888" cy="915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•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–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•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–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Font typeface="Arial" panose="020B0604020202020204" pitchFamily="34" charset="0"/>
              <a:buChar char="»"/>
              <a:defRPr sz="20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31024" y="6237312"/>
            <a:ext cx="2447784" cy="4766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05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anfield Grey blank with logo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anfield Grey.potx" id="{A084C81E-89E4-443A-AAA8-5099227181E2}" vid="{C32F3F08-7FEC-4F84-9058-D463EA80891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B4E1498D49B34D80EE2733869F13FC" ma:contentTypeVersion="2" ma:contentTypeDescription="Create a new document." ma:contentTypeScope="" ma:versionID="11ee02595a50eb9256e433f55645630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0f24620a75af0e50ec87ecb9fe4f4eb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StartDate xmlns="http://schemas.microsoft.com/sharepoint/v3" xsi:nil="true"/>
    <PublishingExpiration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43E192D-F838-482B-8E4D-24132D0F0F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E5AAAA-1DBE-4DBC-BC56-E9981F0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F6AA8C-3EBC-43E5-A02A-657AF843353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CorporatePresentationTemplateGrey</Template>
  <TotalTime>1257</TotalTime>
  <Words>325</Words>
  <Application>Microsoft Office PowerPoint</Application>
  <PresentationFormat>Affichage à l'écran (4:3)</PresentationFormat>
  <Paragraphs>136</Paragraphs>
  <Slides>19</Slides>
  <Notes>2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Wingdings</vt:lpstr>
      <vt:lpstr>Cranfield Grey blank with logo</vt:lpstr>
      <vt:lpstr>Sensor-rich control ASTER</vt:lpstr>
      <vt:lpstr>Plan</vt:lpstr>
      <vt:lpstr>Présentation PowerPoint</vt:lpstr>
      <vt:lpstr>ASTER 30 features Acceleration phase</vt:lpstr>
      <vt:lpstr>Présentation PowerPoint</vt:lpstr>
      <vt:lpstr>Rigid-body model (M1)</vt:lpstr>
      <vt:lpstr>2 rigid-body model (M2)</vt:lpstr>
      <vt:lpstr>2 rigid-body model (M2)</vt:lpstr>
      <vt:lpstr>Présentation PowerPoint</vt:lpstr>
      <vt:lpstr>Controller Design</vt:lpstr>
      <vt:lpstr>Simulation of C1 and C2 Using model M2</vt:lpstr>
      <vt:lpstr>Advantages of C2</vt:lpstr>
      <vt:lpstr>Présentation PowerPoint</vt:lpstr>
      <vt:lpstr>Link Lightening – Model M3</vt:lpstr>
      <vt:lpstr>Controller Design</vt:lpstr>
      <vt:lpstr>Simulation of C3 &amp; C4 Using model M3</vt:lpstr>
      <vt:lpstr>C3 &amp; C4 Advantages</vt:lpstr>
      <vt:lpstr>Conclusion</vt:lpstr>
      <vt:lpstr>Présentation PowerPoint</vt:lpstr>
    </vt:vector>
  </TitlesOfParts>
  <Company>Cranfield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title, Arial 32pt</dc:title>
  <dc:creator>Verhaegen, Anatole</dc:creator>
  <cp:lastModifiedBy>Verhaegen, Anatole</cp:lastModifiedBy>
  <cp:revision>59</cp:revision>
  <cp:lastPrinted>2014-09-02T09:13:37Z</cp:lastPrinted>
  <dcterms:created xsi:type="dcterms:W3CDTF">2015-04-07T12:48:01Z</dcterms:created>
  <dcterms:modified xsi:type="dcterms:W3CDTF">2015-04-24T11:56:40Z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0x01010046B4E1498D49B34D80EE2733869F13FC</vt:lpwstr>
  </property>
</Properties>
</file>